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4" r:id="rId25"/>
    <p:sldId id="265" r:id="rId26"/>
  </p:sldIdLst>
  <p:sldSz cx="9144000" cy="5143500" type="screen16x9"/>
  <p:notesSz cx="6858000" cy="9144000"/>
  <p:embeddedFontLst>
    <p:embeddedFont>
      <p:font typeface="Economica" panose="020B060402020202020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Raleway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4EE43-7B4F-4A44-A137-250A56D98438}" v="4" dt="2022-12-16T23:57:33.759"/>
    <p1510:client id="{C7B75B25-B4C9-47B8-BCE4-4FF7E697854A}" v="23" dt="2022-12-16T22:59:23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923" autoAdjust="0"/>
  </p:normalViewPr>
  <p:slideViewPr>
    <p:cSldViewPr snapToGrid="0">
      <p:cViewPr varScale="1">
        <p:scale>
          <a:sx n="141" d="100"/>
          <a:sy n="141" d="100"/>
        </p:scale>
        <p:origin x="74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rri Smith" userId="48191b3f69d45519" providerId="LiveId" clId="{C764EE43-7B4F-4A44-A137-250A56D98438}"/>
    <pc:docChg chg="custSel modSld">
      <pc:chgData name="Kerri Smith" userId="48191b3f69d45519" providerId="LiveId" clId="{C764EE43-7B4F-4A44-A137-250A56D98438}" dt="2022-12-16T23:57:42.754" v="60" actId="1076"/>
      <pc:docMkLst>
        <pc:docMk/>
      </pc:docMkLst>
      <pc:sldChg chg="addSp delSp modSp mod">
        <pc:chgData name="Kerri Smith" userId="48191b3f69d45519" providerId="LiveId" clId="{C764EE43-7B4F-4A44-A137-250A56D98438}" dt="2022-12-16T23:38:10.402" v="42" actId="478"/>
        <pc:sldMkLst>
          <pc:docMk/>
          <pc:sldMk cId="0" sldId="260"/>
        </pc:sldMkLst>
        <pc:picChg chg="add mod modCrop">
          <ac:chgData name="Kerri Smith" userId="48191b3f69d45519" providerId="LiveId" clId="{C764EE43-7B4F-4A44-A137-250A56D98438}" dt="2022-12-16T23:36:27.611" v="20" actId="732"/>
          <ac:picMkLst>
            <pc:docMk/>
            <pc:sldMk cId="0" sldId="260"/>
            <ac:picMk id="2" creationId="{8B787A53-587D-E489-3F3B-7EA34725677A}"/>
          </ac:picMkLst>
        </pc:picChg>
        <pc:picChg chg="add del mod">
          <ac:chgData name="Kerri Smith" userId="48191b3f69d45519" providerId="LiveId" clId="{C764EE43-7B4F-4A44-A137-250A56D98438}" dt="2022-12-16T23:37:11.500" v="25" actId="478"/>
          <ac:picMkLst>
            <pc:docMk/>
            <pc:sldMk cId="0" sldId="260"/>
            <ac:picMk id="3" creationId="{811B3C27-A72E-8BE9-2072-4C64A0D17FE6}"/>
          </ac:picMkLst>
        </pc:picChg>
        <pc:picChg chg="ord">
          <ac:chgData name="Kerri Smith" userId="48191b3f69d45519" providerId="LiveId" clId="{C764EE43-7B4F-4A44-A137-250A56D98438}" dt="2022-12-16T23:37:23.549" v="27" actId="166"/>
          <ac:picMkLst>
            <pc:docMk/>
            <pc:sldMk cId="0" sldId="260"/>
            <ac:picMk id="163" creationId="{00000000-0000-0000-0000-000000000000}"/>
          </ac:picMkLst>
        </pc:picChg>
        <pc:picChg chg="del mod ord">
          <ac:chgData name="Kerri Smith" userId="48191b3f69d45519" providerId="LiveId" clId="{C764EE43-7B4F-4A44-A137-250A56D98438}" dt="2022-12-16T23:38:08.689" v="40" actId="478"/>
          <ac:picMkLst>
            <pc:docMk/>
            <pc:sldMk cId="0" sldId="260"/>
            <ac:picMk id="165" creationId="{00000000-0000-0000-0000-000000000000}"/>
          </ac:picMkLst>
        </pc:picChg>
        <pc:picChg chg="del mod ord">
          <ac:chgData name="Kerri Smith" userId="48191b3f69d45519" providerId="LiveId" clId="{C764EE43-7B4F-4A44-A137-250A56D98438}" dt="2022-12-16T23:38:10.402" v="42" actId="478"/>
          <ac:picMkLst>
            <pc:docMk/>
            <pc:sldMk cId="0" sldId="260"/>
            <ac:picMk id="166" creationId="{00000000-0000-0000-0000-000000000000}"/>
          </ac:picMkLst>
        </pc:picChg>
      </pc:sldChg>
      <pc:sldChg chg="addSp delSp modSp mod">
        <pc:chgData name="Kerri Smith" userId="48191b3f69d45519" providerId="LiveId" clId="{C764EE43-7B4F-4A44-A137-250A56D98438}" dt="2022-12-16T23:39:09.205" v="54" actId="1076"/>
        <pc:sldMkLst>
          <pc:docMk/>
          <pc:sldMk cId="0" sldId="261"/>
        </pc:sldMkLst>
        <pc:spChg chg="mod">
          <ac:chgData name="Kerri Smith" userId="48191b3f69d45519" providerId="LiveId" clId="{C764EE43-7B4F-4A44-A137-250A56D98438}" dt="2022-12-16T23:38:32.374" v="48" actId="20577"/>
          <ac:spMkLst>
            <pc:docMk/>
            <pc:sldMk cId="0" sldId="261"/>
            <ac:spMk id="183" creationId="{00000000-0000-0000-0000-000000000000}"/>
          </ac:spMkLst>
        </pc:spChg>
        <pc:picChg chg="add mod modCrop">
          <ac:chgData name="Kerri Smith" userId="48191b3f69d45519" providerId="LiveId" clId="{C764EE43-7B4F-4A44-A137-250A56D98438}" dt="2022-12-16T23:39:09.205" v="54" actId="1076"/>
          <ac:picMkLst>
            <pc:docMk/>
            <pc:sldMk cId="0" sldId="261"/>
            <ac:picMk id="2" creationId="{21A45D5A-F3A9-15E6-F64D-D715C1503A52}"/>
          </ac:picMkLst>
        </pc:picChg>
        <pc:picChg chg="del">
          <ac:chgData name="Kerri Smith" userId="48191b3f69d45519" providerId="LiveId" clId="{C764EE43-7B4F-4A44-A137-250A56D98438}" dt="2022-12-16T23:38:22.989" v="43" actId="478"/>
          <ac:picMkLst>
            <pc:docMk/>
            <pc:sldMk cId="0" sldId="261"/>
            <ac:picMk id="190" creationId="{00000000-0000-0000-0000-000000000000}"/>
          </ac:picMkLst>
        </pc:picChg>
      </pc:sldChg>
      <pc:sldChg chg="addSp delSp modSp mod">
        <pc:chgData name="Kerri Smith" userId="48191b3f69d45519" providerId="LiveId" clId="{C764EE43-7B4F-4A44-A137-250A56D98438}" dt="2022-12-16T23:57:42.754" v="60" actId="1076"/>
        <pc:sldMkLst>
          <pc:docMk/>
          <pc:sldMk cId="0" sldId="263"/>
        </pc:sldMkLst>
        <pc:graphicFrameChg chg="add del modGraphic">
          <ac:chgData name="Kerri Smith" userId="48191b3f69d45519" providerId="LiveId" clId="{C764EE43-7B4F-4A44-A137-250A56D98438}" dt="2022-12-16T23:40:00.294" v="56" actId="478"/>
          <ac:graphicFrameMkLst>
            <pc:docMk/>
            <pc:sldMk cId="0" sldId="263"/>
            <ac:graphicFrameMk id="2" creationId="{7CD20631-7ED9-F87F-0DAF-58A52BAD25A3}"/>
          </ac:graphicFrameMkLst>
        </pc:graphicFrameChg>
        <pc:picChg chg="add mod">
          <ac:chgData name="Kerri Smith" userId="48191b3f69d45519" providerId="LiveId" clId="{C764EE43-7B4F-4A44-A137-250A56D98438}" dt="2022-12-16T23:57:42.754" v="60" actId="1076"/>
          <ac:picMkLst>
            <pc:docMk/>
            <pc:sldMk cId="0" sldId="263"/>
            <ac:picMk id="3" creationId="{C764B15D-B630-C9CE-1E49-5C4E3EB6843B}"/>
          </ac:picMkLst>
        </pc:picChg>
      </pc:sldChg>
      <pc:sldChg chg="addSp modSp mod">
        <pc:chgData name="Kerri Smith" userId="48191b3f69d45519" providerId="LiveId" clId="{C764EE43-7B4F-4A44-A137-250A56D98438}" dt="2022-12-16T23:21:32.632" v="8" actId="1076"/>
        <pc:sldMkLst>
          <pc:docMk/>
          <pc:sldMk cId="3432790707" sldId="266"/>
        </pc:sldMkLst>
        <pc:picChg chg="add mod">
          <ac:chgData name="Kerri Smith" userId="48191b3f69d45519" providerId="LiveId" clId="{C764EE43-7B4F-4A44-A137-250A56D98438}" dt="2022-12-16T23:21:32.632" v="8" actId="1076"/>
          <ac:picMkLst>
            <pc:docMk/>
            <pc:sldMk cId="3432790707" sldId="266"/>
            <ac:picMk id="3" creationId="{317CC647-7649-010A-D55C-D7FE89BC3E6E}"/>
          </ac:picMkLst>
        </pc:picChg>
      </pc:sldChg>
      <pc:sldChg chg="addSp modSp mod">
        <pc:chgData name="Kerri Smith" userId="48191b3f69d45519" providerId="LiveId" clId="{C764EE43-7B4F-4A44-A137-250A56D98438}" dt="2022-12-16T23:22:44.962" v="13" actId="1076"/>
        <pc:sldMkLst>
          <pc:docMk/>
          <pc:sldMk cId="2606634357" sldId="267"/>
        </pc:sldMkLst>
        <pc:spChg chg="mod">
          <ac:chgData name="Kerri Smith" userId="48191b3f69d45519" providerId="LiveId" clId="{C764EE43-7B4F-4A44-A137-250A56D98438}" dt="2022-12-16T23:22:42.683" v="12" actId="1076"/>
          <ac:spMkLst>
            <pc:docMk/>
            <pc:sldMk cId="2606634357" sldId="267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6T23:22:44.962" v="13" actId="1076"/>
          <ac:picMkLst>
            <pc:docMk/>
            <pc:sldMk cId="2606634357" sldId="267"/>
            <ac:picMk id="3" creationId="{D1E40CB8-4C64-2FB7-D6EA-A594A67B966E}"/>
          </ac:picMkLst>
        </pc:picChg>
      </pc:sldChg>
      <pc:sldChg chg="addSp modSp mod">
        <pc:chgData name="Kerri Smith" userId="48191b3f69d45519" providerId="LiveId" clId="{C764EE43-7B4F-4A44-A137-250A56D98438}" dt="2022-12-16T23:19:30.652" v="3" actId="1076"/>
        <pc:sldMkLst>
          <pc:docMk/>
          <pc:sldMk cId="1342501956" sldId="268"/>
        </pc:sldMkLst>
        <pc:spChg chg="mod">
          <ac:chgData name="Kerri Smith" userId="48191b3f69d45519" providerId="LiveId" clId="{C764EE43-7B4F-4A44-A137-250A56D98438}" dt="2022-12-16T23:19:30.652" v="3" actId="1076"/>
          <ac:spMkLst>
            <pc:docMk/>
            <pc:sldMk cId="1342501956" sldId="268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6T23:19:25.716" v="2" actId="1076"/>
          <ac:picMkLst>
            <pc:docMk/>
            <pc:sldMk cId="1342501956" sldId="268"/>
            <ac:picMk id="3" creationId="{68F3ECA7-40C1-F49D-8636-34B49A11A1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0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64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702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099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972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96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669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188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134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82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367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815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739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304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4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5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5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5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1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notesSlide" Target="../notesSlides/notesSlide2.xml"/><Relationship Id="rId7" Type="http://schemas.openxmlformats.org/officeDocument/2006/relationships/slide" Target="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10" Type="http://schemas.openxmlformats.org/officeDocument/2006/relationships/slide" Target="slide24.xml"/><Relationship Id="rId4" Type="http://schemas.openxmlformats.org/officeDocument/2006/relationships/slide" Target="slide3.xml"/><Relationship Id="rId9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rgbClr val="000000"/>
                </a:solidFill>
              </a:rPr>
              <a:t>KodeSPACE</a:t>
            </a:r>
            <a:endParaRPr dirty="0"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Consolidated Workstation</a:t>
            </a:r>
            <a:endParaRPr sz="1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Project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CC647-7649-010A-D55C-D7FE89BC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" y="1024326"/>
            <a:ext cx="7328746" cy="39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9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23647" y="1221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Repository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40CB8-4C64-2FB7-D6EA-A594A67B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27" y="953487"/>
            <a:ext cx="7647093" cy="414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16873" y="-17852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Jenkins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3ECA7-40C1-F49D-8636-34B49A11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13" y="531306"/>
            <a:ext cx="7931573" cy="42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Docker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99732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Terraform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4210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ECS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03934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Cloudwatch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145247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110" y="645228"/>
            <a:ext cx="5869857" cy="4207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15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38" y="496865"/>
            <a:ext cx="5031464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90550" y="3162300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61693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39" y="496865"/>
            <a:ext cx="5031462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82930" y="3660823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18415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tx1"/>
                </a:solidFill>
              </a:rPr>
              <a:t>ToC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5" name="Google Shape;115;p19">
            <a:hlinkClick r:id="rId4" action="ppaction://hlinksldjump"/>
          </p:cNvPr>
          <p:cNvSpPr txBox="1"/>
          <p:nvPr/>
        </p:nvSpPr>
        <p:spPr>
          <a:xfrm>
            <a:off x="542534" y="1418908"/>
            <a:ext cx="256934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Our Team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p19">
            <a:hlinkClick r:id="rId5" action="ppaction://hlinksldjump"/>
          </p:cNvPr>
          <p:cNvSpPr txBox="1"/>
          <p:nvPr/>
        </p:nvSpPr>
        <p:spPr>
          <a:xfrm>
            <a:off x="542534" y="1880993"/>
            <a:ext cx="256934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Our Objective</a:t>
            </a:r>
            <a:endParaRPr sz="20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19">
            <a:hlinkClick r:id="rId6" action="ppaction://hlinksldjump"/>
          </p:cNvPr>
          <p:cNvSpPr txBox="1"/>
          <p:nvPr/>
        </p:nvSpPr>
        <p:spPr>
          <a:xfrm>
            <a:off x="542534" y="2335898"/>
            <a:ext cx="256934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Our Goal</a:t>
            </a:r>
            <a:endParaRPr sz="20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19">
            <a:hlinkClick r:id="rId7" action="ppaction://hlinksldjump"/>
          </p:cNvPr>
          <p:cNvSpPr txBox="1"/>
          <p:nvPr/>
        </p:nvSpPr>
        <p:spPr>
          <a:xfrm>
            <a:off x="542534" y="2790803"/>
            <a:ext cx="256934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Menu of Solutions</a:t>
            </a:r>
            <a:endParaRPr sz="20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19">
            <a:hlinkClick r:id="rId8" action="ppaction://hlinksldjump"/>
          </p:cNvPr>
          <p:cNvSpPr txBox="1"/>
          <p:nvPr/>
        </p:nvSpPr>
        <p:spPr>
          <a:xfrm>
            <a:off x="3257227" y="1418908"/>
            <a:ext cx="261249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Our Audience</a:t>
            </a:r>
            <a:endParaRPr sz="20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9">
            <a:hlinkClick r:id="rId9" action="ppaction://hlinksldjump"/>
          </p:cNvPr>
          <p:cNvSpPr txBox="1"/>
          <p:nvPr/>
        </p:nvSpPr>
        <p:spPr>
          <a:xfrm>
            <a:off x="3257227" y="1880993"/>
            <a:ext cx="261249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Our Process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19">
            <a:hlinkClick r:id="rId10" action="ppaction://hlinksldjump"/>
          </p:cNvPr>
          <p:cNvSpPr txBox="1"/>
          <p:nvPr/>
        </p:nvSpPr>
        <p:spPr>
          <a:xfrm>
            <a:off x="3257227" y="2335898"/>
            <a:ext cx="261249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Future Vision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257227" y="2790803"/>
            <a:ext cx="2612497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113258" y="1418908"/>
            <a:ext cx="1983465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sz="20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087384" y="1880993"/>
            <a:ext cx="1983465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087384" y="2335898"/>
            <a:ext cx="1983465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sz="200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39" y="496865"/>
            <a:ext cx="5031462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172114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04090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39" y="496865"/>
            <a:ext cx="5031461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189961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39" y="496865"/>
            <a:ext cx="5031461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5994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854367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8340" y="496865"/>
            <a:ext cx="5031459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67567" y="315790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43815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554329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Vision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xfrm>
            <a:off x="935400" y="1960025"/>
            <a:ext cx="3636600" cy="8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Upgrades and improvements.</a:t>
            </a:r>
            <a:endParaRPr sz="1100"/>
          </a:p>
        </p:txBody>
      </p:sp>
      <p:sp>
        <p:nvSpPr>
          <p:cNvPr id="266" name="Google Shape;266;p26"/>
          <p:cNvSpPr txBox="1"/>
          <p:nvPr/>
        </p:nvSpPr>
        <p:spPr>
          <a:xfrm>
            <a:off x="4572005" y="30736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Subscriptions Services</a:t>
            </a:r>
            <a:endParaRPr/>
          </a:p>
        </p:txBody>
      </p:sp>
      <p:sp>
        <p:nvSpPr>
          <p:cNvPr id="267" name="Google Shape;267;p26"/>
          <p:cNvSpPr txBox="1"/>
          <p:nvPr/>
        </p:nvSpPr>
        <p:spPr>
          <a:xfrm>
            <a:off x="4572005" y="33349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4572005" y="35962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/>
          </a:p>
        </p:txBody>
      </p:sp>
      <p:sp>
        <p:nvSpPr>
          <p:cNvPr id="269" name="Google Shape;269;p26"/>
          <p:cNvSpPr txBox="1"/>
          <p:nvPr/>
        </p:nvSpPr>
        <p:spPr>
          <a:xfrm>
            <a:off x="4572005" y="38575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lang="en-GB" sz="1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4572005" y="4118835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???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8326" y="201450"/>
            <a:ext cx="1445400" cy="5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 b="0"/>
          </a:p>
        </p:txBody>
      </p:sp>
      <p:sp>
        <p:nvSpPr>
          <p:cNvPr id="131" name="Google Shape;131;p20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</a:rPr>
              <a:t>CFO</a:t>
            </a:r>
            <a:endParaRPr sz="600" b="1">
              <a:solidFill>
                <a:srgbClr val="FFFFFF"/>
              </a:solidFill>
            </a:endParaRPr>
          </a:p>
        </p:txBody>
      </p:sp>
      <p:cxnSp>
        <p:nvCxnSpPr>
          <p:cNvPr id="132" name="Google Shape;132;p20"/>
          <p:cNvCxnSpPr/>
          <p:nvPr/>
        </p:nvCxnSpPr>
        <p:spPr>
          <a:xfrm rot="5400000">
            <a:off x="3358904" y="1939222"/>
            <a:ext cx="765900" cy="732000"/>
          </a:xfrm>
          <a:prstGeom prst="bentConnector3">
            <a:avLst>
              <a:gd name="adj1" fmla="val -147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20"/>
          <p:cNvCxnSpPr/>
          <p:nvPr/>
        </p:nvCxnSpPr>
        <p:spPr>
          <a:xfrm rot="5400000">
            <a:off x="4679004" y="2567309"/>
            <a:ext cx="765900" cy="732000"/>
          </a:xfrm>
          <a:prstGeom prst="bentConnector3">
            <a:avLst>
              <a:gd name="adj1" fmla="val 100715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0"/>
          <p:cNvSpPr txBox="1"/>
          <p:nvPr/>
        </p:nvSpPr>
        <p:spPr>
          <a:xfrm>
            <a:off x="3558000" y="2367950"/>
            <a:ext cx="1773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dirty="0" err="1">
                <a:latin typeface="Open Sans"/>
                <a:ea typeface="Open Sans"/>
                <a:cs typeface="Open Sans"/>
                <a:sym typeface="Open Sans"/>
              </a:rPr>
              <a:t>KodeSPACE</a:t>
            </a:r>
            <a:endParaRPr sz="2300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23BF63-8FF2-3897-0124-22E0A68B2867}"/>
              </a:ext>
            </a:extLst>
          </p:cNvPr>
          <p:cNvGrpSpPr/>
          <p:nvPr/>
        </p:nvGrpSpPr>
        <p:grpSpPr>
          <a:xfrm>
            <a:off x="3139359" y="504155"/>
            <a:ext cx="2163795" cy="960984"/>
            <a:chOff x="3139359" y="504155"/>
            <a:chExt cx="2163795" cy="960984"/>
          </a:xfrm>
        </p:grpSpPr>
        <p:sp>
          <p:nvSpPr>
            <p:cNvPr id="135" name="Google Shape;135;p20"/>
            <p:cNvSpPr txBox="1"/>
            <p:nvPr/>
          </p:nvSpPr>
          <p:spPr>
            <a:xfrm>
              <a:off x="4088754" y="676847"/>
              <a:ext cx="1214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Rey Rivera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PM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2E8F19-023A-8EB0-EA94-0117B3FF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9359" y="504155"/>
              <a:ext cx="968491" cy="96098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BF7CF3-8534-E7A8-FA8E-A4D5779968A7}"/>
              </a:ext>
            </a:extLst>
          </p:cNvPr>
          <p:cNvGrpSpPr/>
          <p:nvPr/>
        </p:nvGrpSpPr>
        <p:grpSpPr>
          <a:xfrm>
            <a:off x="699945" y="1238556"/>
            <a:ext cx="2556175" cy="955294"/>
            <a:chOff x="526161" y="1245188"/>
            <a:chExt cx="2556175" cy="955294"/>
          </a:xfrm>
        </p:grpSpPr>
        <p:sp>
          <p:nvSpPr>
            <p:cNvPr id="136" name="Google Shape;136;p20"/>
            <p:cNvSpPr txBox="1"/>
            <p:nvPr/>
          </p:nvSpPr>
          <p:spPr>
            <a:xfrm>
              <a:off x="1479436" y="1417023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Caleb </a:t>
              </a:r>
              <a:r>
                <a:rPr lang="en-GB" dirty="0" err="1">
                  <a:latin typeface="Open Sans"/>
                  <a:ea typeface="Open Sans"/>
                  <a:cs typeface="Open Sans"/>
                  <a:sym typeface="Open Sans"/>
                </a:rPr>
                <a:t>Celius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Administrator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" name="Picture 2">
              <a:extLst>
                <a:ext uri="{FF2B5EF4-FFF2-40B4-BE49-F238E27FC236}">
                  <a16:creationId xmlns:a16="http://schemas.microsoft.com/office/drawing/2014/main" id="{6D8866E0-3D73-7999-E3FB-814BD3F1EE3F}"/>
                </a:ext>
              </a:extLst>
            </p:cNvPr>
            <p:cNvGrpSpPr/>
            <p:nvPr/>
          </p:nvGrpSpPr>
          <p:grpSpPr>
            <a:xfrm>
              <a:off x="526161" y="1245188"/>
              <a:ext cx="988465" cy="955294"/>
              <a:chOff x="526161" y="1245188"/>
              <a:chExt cx="988465" cy="955294"/>
            </a:xfrm>
            <a:solidFill>
              <a:srgbClr val="CCA67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34B2CD3-4CE1-1764-DC48-64F03CBE8CCE}"/>
                  </a:ext>
                </a:extLst>
              </p:cNvPr>
              <p:cNvSpPr/>
              <p:nvPr/>
            </p:nvSpPr>
            <p:spPr>
              <a:xfrm>
                <a:off x="526161" y="1249164"/>
                <a:ext cx="513595" cy="583631"/>
              </a:xfrm>
              <a:custGeom>
                <a:avLst/>
                <a:gdLst>
                  <a:gd name="connsiteX0" fmla="*/ -106 w 513595"/>
                  <a:gd name="connsiteY0" fmla="*/ -708 h 583631"/>
                  <a:gd name="connsiteX1" fmla="*/ 513489 w 513595"/>
                  <a:gd name="connsiteY1" fmla="*/ -708 h 583631"/>
                  <a:gd name="connsiteX2" fmla="*/ 502190 w 513595"/>
                  <a:gd name="connsiteY2" fmla="*/ 12132 h 583631"/>
                  <a:gd name="connsiteX3" fmla="*/ 14257 w 513595"/>
                  <a:gd name="connsiteY3" fmla="*/ 12132 h 583631"/>
                  <a:gd name="connsiteX4" fmla="*/ 14257 w 513595"/>
                  <a:gd name="connsiteY4" fmla="*/ 566605 h 583631"/>
                  <a:gd name="connsiteX5" fmla="*/ -106 w 513595"/>
                  <a:gd name="connsiteY5" fmla="*/ 582923 h 58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595" h="583631">
                    <a:moveTo>
                      <a:pt x="-106" y="-708"/>
                    </a:moveTo>
                    <a:lnTo>
                      <a:pt x="513489" y="-708"/>
                    </a:lnTo>
                    <a:lnTo>
                      <a:pt x="502190" y="12132"/>
                    </a:lnTo>
                    <a:lnTo>
                      <a:pt x="14257" y="12132"/>
                    </a:lnTo>
                    <a:lnTo>
                      <a:pt x="14257" y="566605"/>
                    </a:lnTo>
                    <a:lnTo>
                      <a:pt x="-106" y="582923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652CF37-3F23-79D7-76D0-99DB45103E13}"/>
                  </a:ext>
                </a:extLst>
              </p:cNvPr>
              <p:cNvSpPr/>
              <p:nvPr/>
            </p:nvSpPr>
            <p:spPr>
              <a:xfrm>
                <a:off x="975556" y="1622688"/>
                <a:ext cx="507758" cy="577794"/>
              </a:xfrm>
              <a:custGeom>
                <a:avLst/>
                <a:gdLst>
                  <a:gd name="connsiteX0" fmla="*/ 507653 w 507758"/>
                  <a:gd name="connsiteY0" fmla="*/ 577087 h 577794"/>
                  <a:gd name="connsiteX1" fmla="*/ -106 w 507758"/>
                  <a:gd name="connsiteY1" fmla="*/ 577087 h 577794"/>
                  <a:gd name="connsiteX2" fmla="*/ 11047 w 507758"/>
                  <a:gd name="connsiteY2" fmla="*/ 564393 h 577794"/>
                  <a:gd name="connsiteX3" fmla="*/ 493459 w 507758"/>
                  <a:gd name="connsiteY3" fmla="*/ 564393 h 577794"/>
                  <a:gd name="connsiteX4" fmla="*/ 493459 w 507758"/>
                  <a:gd name="connsiteY4" fmla="*/ 15447 h 577794"/>
                  <a:gd name="connsiteX5" fmla="*/ 507653 w 507758"/>
                  <a:gd name="connsiteY5" fmla="*/ -70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507653" y="577087"/>
                    </a:moveTo>
                    <a:lnTo>
                      <a:pt x="-106" y="577087"/>
                    </a:lnTo>
                    <a:lnTo>
                      <a:pt x="11047" y="564393"/>
                    </a:lnTo>
                    <a:lnTo>
                      <a:pt x="493459" y="564393"/>
                    </a:lnTo>
                    <a:lnTo>
                      <a:pt x="493459" y="15447"/>
                    </a:lnTo>
                    <a:lnTo>
                      <a:pt x="507653" y="-70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2854884-D921-EBB5-5C53-1D56D90F9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161" y="1245188"/>
                <a:ext cx="988465" cy="955294"/>
              </a:xfrm>
              <a:custGeom>
                <a:avLst/>
                <a:gdLst>
                  <a:gd name="connsiteX0" fmla="*/ 10 w 869610"/>
                  <a:gd name="connsiteY0" fmla="*/ 9 h 840428"/>
                  <a:gd name="connsiteX1" fmla="*/ 869620 w 869610"/>
                  <a:gd name="connsiteY1" fmla="*/ 9 h 840428"/>
                  <a:gd name="connsiteX2" fmla="*/ 869620 w 869610"/>
                  <a:gd name="connsiteY2" fmla="*/ 840438 h 840428"/>
                  <a:gd name="connsiteX3" fmla="*/ 10 w 869610"/>
                  <a:gd name="connsiteY3" fmla="*/ 840438 h 84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9610" h="840428">
                    <a:moveTo>
                      <a:pt x="10" y="9"/>
                    </a:moveTo>
                    <a:lnTo>
                      <a:pt x="869620" y="9"/>
                    </a:lnTo>
                    <a:lnTo>
                      <a:pt x="869620" y="840438"/>
                    </a:lnTo>
                    <a:lnTo>
                      <a:pt x="10" y="840438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B72912-1FB0-69B4-C8FF-6820C48BD325}"/>
              </a:ext>
            </a:extLst>
          </p:cNvPr>
          <p:cNvGrpSpPr/>
          <p:nvPr/>
        </p:nvGrpSpPr>
        <p:grpSpPr>
          <a:xfrm>
            <a:off x="4987734" y="1140403"/>
            <a:ext cx="2914425" cy="951318"/>
            <a:chOff x="5545225" y="1249164"/>
            <a:chExt cx="2914425" cy="951318"/>
          </a:xfrm>
        </p:grpSpPr>
        <p:sp>
          <p:nvSpPr>
            <p:cNvPr id="137" name="Google Shape;137;p20"/>
            <p:cNvSpPr txBox="1"/>
            <p:nvPr/>
          </p:nvSpPr>
          <p:spPr>
            <a:xfrm>
              <a:off x="5545225" y="1417023"/>
              <a:ext cx="1967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Antonio Rios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Chief Architect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C410D72-CD36-91A6-1FD4-012E43BE9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496659" y="1249164"/>
              <a:ext cx="962991" cy="9513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732FC7-4628-C683-59D6-7D5BD2A7DD07}"/>
              </a:ext>
            </a:extLst>
          </p:cNvPr>
          <p:cNvGrpSpPr/>
          <p:nvPr/>
        </p:nvGrpSpPr>
        <p:grpSpPr>
          <a:xfrm>
            <a:off x="1037473" y="2830421"/>
            <a:ext cx="2272505" cy="951317"/>
            <a:chOff x="641870" y="2764757"/>
            <a:chExt cx="2272505" cy="951317"/>
          </a:xfrm>
        </p:grpSpPr>
        <p:sp>
          <p:nvSpPr>
            <p:cNvPr id="138" name="Google Shape;138;p20"/>
            <p:cNvSpPr txBox="1"/>
            <p:nvPr/>
          </p:nvSpPr>
          <p:spPr>
            <a:xfrm>
              <a:off x="1590775" y="2932616"/>
              <a:ext cx="13236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Kerri Smith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Picture 2">
              <a:extLst>
                <a:ext uri="{FF2B5EF4-FFF2-40B4-BE49-F238E27FC236}">
                  <a16:creationId xmlns:a16="http://schemas.microsoft.com/office/drawing/2014/main" id="{BE909F4E-2D76-7F00-7F37-72D18E2BC21F}"/>
                </a:ext>
              </a:extLst>
            </p:cNvPr>
            <p:cNvGrpSpPr/>
            <p:nvPr/>
          </p:nvGrpSpPr>
          <p:grpSpPr>
            <a:xfrm>
              <a:off x="641870" y="2764757"/>
              <a:ext cx="957153" cy="951317"/>
              <a:chOff x="641870" y="2764757"/>
              <a:chExt cx="957153" cy="951317"/>
            </a:xfrm>
            <a:solidFill>
              <a:srgbClr val="CCA677"/>
            </a:solidFill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6CE19A-BA56-702B-F9EE-4360A0B64C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947" t="8949"/>
              <a:stretch/>
            </p:blipFill>
            <p:spPr>
              <a:xfrm>
                <a:off x="641870" y="2770642"/>
                <a:ext cx="936727" cy="930841"/>
              </a:xfrm>
              <a:custGeom>
                <a:avLst/>
                <a:gdLst>
                  <a:gd name="connsiteX0" fmla="*/ 1 w 933809"/>
                  <a:gd name="connsiteY0" fmla="*/ 2 h 927972"/>
                  <a:gd name="connsiteX1" fmla="*/ 933810 w 933809"/>
                  <a:gd name="connsiteY1" fmla="*/ 2 h 927972"/>
                  <a:gd name="connsiteX2" fmla="*/ 933810 w 933809"/>
                  <a:gd name="connsiteY2" fmla="*/ 927975 h 927972"/>
                  <a:gd name="connsiteX3" fmla="*/ 1 w 933809"/>
                  <a:gd name="connsiteY3" fmla="*/ 927975 h 92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09" h="927972">
                    <a:moveTo>
                      <a:pt x="1" y="2"/>
                    </a:moveTo>
                    <a:lnTo>
                      <a:pt x="933810" y="2"/>
                    </a:lnTo>
                    <a:lnTo>
                      <a:pt x="933810" y="927975"/>
                    </a:lnTo>
                    <a:lnTo>
                      <a:pt x="1" y="927975"/>
                    </a:lnTo>
                    <a:close/>
                  </a:path>
                </a:pathLst>
              </a:custGeom>
            </p:spPr>
          </p:pic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53C99B9-B01F-B31D-A2E9-88382F33F9ED}"/>
                  </a:ext>
                </a:extLst>
              </p:cNvPr>
              <p:cNvSpPr/>
              <p:nvPr/>
            </p:nvSpPr>
            <p:spPr>
              <a:xfrm>
                <a:off x="641870" y="2764757"/>
                <a:ext cx="507758" cy="577794"/>
              </a:xfrm>
              <a:custGeom>
                <a:avLst/>
                <a:gdLst>
                  <a:gd name="connsiteX0" fmla="*/ -111 w 507758"/>
                  <a:gd name="connsiteY0" fmla="*/ -626 h 577794"/>
                  <a:gd name="connsiteX1" fmla="*/ 507648 w 507758"/>
                  <a:gd name="connsiteY1" fmla="*/ -626 h 577794"/>
                  <a:gd name="connsiteX2" fmla="*/ 496495 w 507758"/>
                  <a:gd name="connsiteY2" fmla="*/ 12068 h 577794"/>
                  <a:gd name="connsiteX3" fmla="*/ 14089 w 507758"/>
                  <a:gd name="connsiteY3" fmla="*/ 12068 h 577794"/>
                  <a:gd name="connsiteX4" fmla="*/ 14089 w 507758"/>
                  <a:gd name="connsiteY4" fmla="*/ 561013 h 577794"/>
                  <a:gd name="connsiteX5" fmla="*/ -111 w 507758"/>
                  <a:gd name="connsiteY5" fmla="*/ 57716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-111" y="-626"/>
                    </a:moveTo>
                    <a:lnTo>
                      <a:pt x="507648" y="-626"/>
                    </a:lnTo>
                    <a:lnTo>
                      <a:pt x="496495" y="12068"/>
                    </a:lnTo>
                    <a:lnTo>
                      <a:pt x="14089" y="12068"/>
                    </a:lnTo>
                    <a:lnTo>
                      <a:pt x="14089" y="561013"/>
                    </a:lnTo>
                    <a:lnTo>
                      <a:pt x="-111" y="57716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40B5E42-5F4B-B33C-E2B1-0458076D07E3}"/>
                  </a:ext>
                </a:extLst>
              </p:cNvPr>
              <p:cNvSpPr/>
              <p:nvPr/>
            </p:nvSpPr>
            <p:spPr>
              <a:xfrm>
                <a:off x="1091265" y="3132444"/>
                <a:ext cx="507758" cy="583630"/>
              </a:xfrm>
              <a:custGeom>
                <a:avLst/>
                <a:gdLst>
                  <a:gd name="connsiteX0" fmla="*/ 507648 w 507758"/>
                  <a:gd name="connsiteY0" fmla="*/ 583005 h 583630"/>
                  <a:gd name="connsiteX1" fmla="*/ -111 w 507758"/>
                  <a:gd name="connsiteY1" fmla="*/ 583005 h 583630"/>
                  <a:gd name="connsiteX2" fmla="*/ 10931 w 507758"/>
                  <a:gd name="connsiteY2" fmla="*/ 570311 h 583630"/>
                  <a:gd name="connsiteX3" fmla="*/ 493454 w 507758"/>
                  <a:gd name="connsiteY3" fmla="*/ 570311 h 583630"/>
                  <a:gd name="connsiteX4" fmla="*/ 493454 w 507758"/>
                  <a:gd name="connsiteY4" fmla="*/ 15692 h 583630"/>
                  <a:gd name="connsiteX5" fmla="*/ 507648 w 507758"/>
                  <a:gd name="connsiteY5" fmla="*/ -626 h 5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83630">
                    <a:moveTo>
                      <a:pt x="507648" y="583005"/>
                    </a:moveTo>
                    <a:lnTo>
                      <a:pt x="-111" y="583005"/>
                    </a:lnTo>
                    <a:lnTo>
                      <a:pt x="10931" y="570311"/>
                    </a:lnTo>
                    <a:lnTo>
                      <a:pt x="493454" y="570311"/>
                    </a:lnTo>
                    <a:lnTo>
                      <a:pt x="493454" y="15692"/>
                    </a:lnTo>
                    <a:lnTo>
                      <a:pt x="507648" y="-626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C5E9FD-F16F-3CE6-E875-922F41E2CC2B}"/>
              </a:ext>
            </a:extLst>
          </p:cNvPr>
          <p:cNvGrpSpPr/>
          <p:nvPr/>
        </p:nvGrpSpPr>
        <p:grpSpPr>
          <a:xfrm>
            <a:off x="5826610" y="2688172"/>
            <a:ext cx="2408391" cy="957154"/>
            <a:chOff x="6162725" y="2761839"/>
            <a:chExt cx="2408391" cy="957154"/>
          </a:xfrm>
        </p:grpSpPr>
        <p:sp>
          <p:nvSpPr>
            <p:cNvPr id="139" name="Google Shape;139;p20"/>
            <p:cNvSpPr txBox="1"/>
            <p:nvPr/>
          </p:nvSpPr>
          <p:spPr>
            <a:xfrm>
              <a:off x="6162725" y="2932616"/>
              <a:ext cx="1445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Michael Major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128C90D-CD49-DBD9-7E35-128ABF1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608125" y="2761839"/>
              <a:ext cx="962991" cy="9571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B4841-9632-9703-2D11-5EF104B2E963}"/>
              </a:ext>
            </a:extLst>
          </p:cNvPr>
          <p:cNvGrpSpPr/>
          <p:nvPr/>
        </p:nvGrpSpPr>
        <p:grpSpPr>
          <a:xfrm>
            <a:off x="3425852" y="3662033"/>
            <a:ext cx="2538816" cy="945587"/>
            <a:chOff x="3425852" y="3662033"/>
            <a:chExt cx="2538816" cy="945587"/>
          </a:xfrm>
        </p:grpSpPr>
        <p:sp>
          <p:nvSpPr>
            <p:cNvPr id="140" name="Google Shape;140;p20"/>
            <p:cNvSpPr txBox="1"/>
            <p:nvPr/>
          </p:nvSpPr>
          <p:spPr>
            <a:xfrm>
              <a:off x="3425852" y="3827026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Lora Lee Barreto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1083133-0B8B-2871-5733-755CE3A5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001677" y="3662033"/>
              <a:ext cx="962991" cy="945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Objective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2761100" y="604900"/>
            <a:ext cx="5642400" cy="2406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indent="-171450">
              <a:buSzPct val="100000"/>
            </a:pPr>
            <a:r>
              <a:rPr lang="en-GB" dirty="0"/>
              <a:t>To build a service that hosts a platform of  microservices that are combined to make a playground for fledgling developers.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The services are containerized and use ECS,  </a:t>
            </a:r>
            <a:r>
              <a:rPr lang="en-GB" dirty="0" err="1"/>
              <a:t>Fargate</a:t>
            </a:r>
            <a:r>
              <a:rPr lang="en-GB" dirty="0"/>
              <a:t> to provide a serverless infrastructure and auto scale according to user traffic.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Our infrastructure includes Terraform as </a:t>
            </a:r>
            <a:r>
              <a:rPr lang="en-GB" dirty="0" err="1"/>
              <a:t>IaC</a:t>
            </a:r>
            <a:r>
              <a:rPr lang="en-GB" dirty="0"/>
              <a:t> (Infrastructure as Code) and Docker for configuration of containers.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These tools are hosted within a t2.large EC2 instance.</a:t>
            </a:r>
            <a:endParaRPr dirty="0"/>
          </a:p>
        </p:txBody>
      </p:sp>
      <p:sp>
        <p:nvSpPr>
          <p:cNvPr id="147" name="Google Shape;147;p21"/>
          <p:cNvSpPr txBox="1"/>
          <p:nvPr/>
        </p:nvSpPr>
        <p:spPr>
          <a:xfrm>
            <a:off x="9923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Production Team</a:t>
            </a:r>
            <a:endParaRPr sz="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229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-GB" sz="4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members</a:t>
            </a:r>
            <a:endParaRPr sz="31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21"/>
          <p:cNvCxnSpPr>
            <a:cxnSpLocks/>
          </p:cNvCxnSpPr>
          <p:nvPr/>
        </p:nvCxnSpPr>
        <p:spPr>
          <a:xfrm>
            <a:off x="32243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/>
          <p:nvPr/>
        </p:nvSpPr>
        <p:spPr>
          <a:xfrm>
            <a:off x="36876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 Budget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418200" y="348165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$200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USD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1"/>
          <p:cNvCxnSpPr>
            <a:cxnSpLocks/>
          </p:cNvCxnSpPr>
          <p:nvPr/>
        </p:nvCxnSpPr>
        <p:spPr>
          <a:xfrm>
            <a:off x="59196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5" name="Google Shape;155;p21"/>
          <p:cNvSpPr txBox="1"/>
          <p:nvPr/>
        </p:nvSpPr>
        <p:spPr>
          <a:xfrm>
            <a:off x="63829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Timeline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1135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2.5</a:t>
            </a:r>
            <a:r>
              <a:rPr lang="en-GB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wks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Goal</a:t>
            </a:r>
            <a:endParaRPr dirty="0"/>
          </a:p>
        </p:txBody>
      </p:sp>
      <p:pic>
        <p:nvPicPr>
          <p:cNvPr id="164" name="Google Shape;164;p22" descr="Sample wireframe for desktop application"/>
          <p:cNvPicPr preferRelativeResize="0"/>
          <p:nvPr/>
        </p:nvPicPr>
        <p:blipFill rotWithShape="1">
          <a:blip r:embed="rId3">
            <a:alphaModFix/>
          </a:blip>
          <a:srcRect b="24800"/>
          <a:stretch/>
        </p:blipFill>
        <p:spPr>
          <a:xfrm>
            <a:off x="4660603" y="1397909"/>
            <a:ext cx="3696164" cy="2084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582561" y="1397909"/>
            <a:ext cx="3753465" cy="1986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/>
              <a:t>We aim to consolidate your development experience by offering an environment that contains pre-configured tools accessible on-demand from any browser.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87A53-587D-E489-3F3B-7EA347256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39"/>
          <a:stretch/>
        </p:blipFill>
        <p:spPr>
          <a:xfrm>
            <a:off x="4648803" y="1398408"/>
            <a:ext cx="3753466" cy="2083992"/>
          </a:xfrm>
          <a:prstGeom prst="rect">
            <a:avLst/>
          </a:prstGeom>
        </p:spPr>
      </p:pic>
      <p:pic>
        <p:nvPicPr>
          <p:cNvPr id="163" name="Google Shape;163;p22" descr="Open Chromebook laptop computer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942" y="1147225"/>
            <a:ext cx="4990010" cy="295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Menu of Solutions</a:t>
            </a:r>
            <a:endParaRPr/>
          </a:p>
        </p:txBody>
      </p:sp>
      <p:pic>
        <p:nvPicPr>
          <p:cNvPr id="173" name="Google Shape;173;p23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624790" y="222118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953599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VScode</a:t>
            </a:r>
            <a:endParaRPr sz="1100"/>
          </a:p>
        </p:txBody>
      </p:sp>
      <p:sp>
        <p:nvSpPr>
          <p:cNvPr id="176" name="Google Shape;176;p23"/>
          <p:cNvSpPr/>
          <p:nvPr/>
        </p:nvSpPr>
        <p:spPr>
          <a:xfrm>
            <a:off x="624790" y="343143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953600" y="3418838"/>
            <a:ext cx="12738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GitHub</a:t>
            </a:r>
            <a:endParaRPr sz="1100"/>
          </a:p>
        </p:txBody>
      </p:sp>
      <p:sp>
        <p:nvSpPr>
          <p:cNvPr id="178" name="Google Shape;178;p23"/>
          <p:cNvSpPr/>
          <p:nvPr/>
        </p:nvSpPr>
        <p:spPr>
          <a:xfrm>
            <a:off x="3646009" y="22212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3966956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Docker</a:t>
            </a:r>
            <a:endParaRPr sz="1100"/>
          </a:p>
        </p:txBody>
      </p:sp>
      <p:sp>
        <p:nvSpPr>
          <p:cNvPr id="180" name="Google Shape;180;p23"/>
          <p:cNvSpPr/>
          <p:nvPr/>
        </p:nvSpPr>
        <p:spPr>
          <a:xfrm>
            <a:off x="3646009" y="34408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3974806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Jenkins</a:t>
            </a:r>
            <a:endParaRPr sz="1100"/>
          </a:p>
        </p:txBody>
      </p:sp>
      <p:sp>
        <p:nvSpPr>
          <p:cNvPr id="182" name="Google Shape;182;p23"/>
          <p:cNvSpPr/>
          <p:nvPr/>
        </p:nvSpPr>
        <p:spPr>
          <a:xfrm>
            <a:off x="6980309" y="22086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5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7309106" y="21960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 dirty="0"/>
              <a:t>Games</a:t>
            </a:r>
            <a:endParaRPr sz="1100" dirty="0"/>
          </a:p>
        </p:txBody>
      </p:sp>
      <p:sp>
        <p:nvSpPr>
          <p:cNvPr id="184" name="Google Shape;184;p23"/>
          <p:cNvSpPr/>
          <p:nvPr/>
        </p:nvSpPr>
        <p:spPr>
          <a:xfrm>
            <a:off x="6994146" y="34314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6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7326144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Terraform</a:t>
            </a:r>
            <a:endParaRPr sz="110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475" y="1416300"/>
            <a:ext cx="821577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475" y="2612835"/>
            <a:ext cx="857625" cy="85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7500" y="1376738"/>
            <a:ext cx="1022179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0923" y="2606200"/>
            <a:ext cx="638395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398" y="2645025"/>
            <a:ext cx="2250189" cy="6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A45D5A-F3A9-15E6-F64D-D715C1503A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74" t="7762" r="50444" b="43549"/>
          <a:stretch/>
        </p:blipFill>
        <p:spPr>
          <a:xfrm>
            <a:off x="7528665" y="1527955"/>
            <a:ext cx="948623" cy="7227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Audience</a:t>
            </a:r>
            <a:endParaRPr sz="1000"/>
          </a:p>
        </p:txBody>
      </p:sp>
      <p:pic>
        <p:nvPicPr>
          <p:cNvPr id="197" name="Google Shape;197;p24" descr="shutterstock_227447065.jpg"/>
          <p:cNvPicPr preferRelativeResize="0"/>
          <p:nvPr/>
        </p:nvPicPr>
        <p:blipFill rotWithShape="1">
          <a:blip r:embed="rId3">
            <a:alphaModFix/>
          </a:blip>
          <a:srcRect t="11982" b="11982"/>
          <a:stretch/>
        </p:blipFill>
        <p:spPr>
          <a:xfrm>
            <a:off x="830400" y="2091180"/>
            <a:ext cx="2501199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00" name="Google Shape;200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Corporate Partners</a:t>
            </a:r>
            <a:endParaRPr sz="1100"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4294967295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Employee mobile solution.</a:t>
            </a:r>
            <a:endParaRPr sz="800"/>
          </a:p>
        </p:txBody>
      </p:sp>
      <p:pic>
        <p:nvPicPr>
          <p:cNvPr id="204" name="Google Shape;204;p24" descr="shutterstock_425821354.jpg"/>
          <p:cNvPicPr preferRelativeResize="0"/>
          <p:nvPr/>
        </p:nvPicPr>
        <p:blipFill rotWithShape="1">
          <a:blip r:embed="rId4">
            <a:alphaModFix/>
          </a:blip>
          <a:srcRect t="12034" b="12034"/>
          <a:stretch/>
        </p:blipFill>
        <p:spPr>
          <a:xfrm>
            <a:off x="3332867" y="3359013"/>
            <a:ext cx="2501197" cy="1267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6" name="Google Shape;206;p24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07" name="Google Shape;207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Training Academies</a:t>
            </a:r>
            <a:endParaRPr sz="1100"/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Student toolkit</a:t>
            </a:r>
            <a:endParaRPr sz="800"/>
          </a:p>
        </p:txBody>
      </p:sp>
      <p:pic>
        <p:nvPicPr>
          <p:cNvPr id="211" name="Google Shape;211;p24" descr="shutterstock_512483578.jpg"/>
          <p:cNvPicPr preferRelativeResize="0"/>
          <p:nvPr/>
        </p:nvPicPr>
        <p:blipFill rotWithShape="1">
          <a:blip r:embed="rId5">
            <a:alphaModFix/>
          </a:blip>
          <a:srcRect t="11982" b="11982"/>
          <a:stretch/>
        </p:blipFill>
        <p:spPr>
          <a:xfrm>
            <a:off x="5832591" y="2091175"/>
            <a:ext cx="2501198" cy="12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3" name="Google Shape;213;p24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14" name="Google Shape;214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Independent Learners</a:t>
            </a:r>
            <a:endParaRPr sz="1100"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Learning journey starting point.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System Architecture</a:t>
            </a:r>
            <a:endParaRPr sz="800" dirty="0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4F31E6D-E1E0-37E3-5D79-03B51095F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36" b="8979"/>
          <a:stretch/>
        </p:blipFill>
        <p:spPr>
          <a:xfrm>
            <a:off x="1423220" y="1070754"/>
            <a:ext cx="5766619" cy="38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Process</a:t>
            </a:r>
            <a:endParaRPr sz="800"/>
          </a:p>
        </p:txBody>
      </p:sp>
      <p:sp>
        <p:nvSpPr>
          <p:cNvPr id="223" name="Google Shape;223;p25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 b="1">
                <a:latin typeface="Lato"/>
                <a:ea typeface="Lato"/>
                <a:cs typeface="Lato"/>
                <a:sym typeface="Lato"/>
              </a:rPr>
              <a:t>Github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Project Management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4294967295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Projects, source code…</a:t>
            </a:r>
            <a:endParaRPr sz="700"/>
          </a:p>
        </p:txBody>
      </p:sp>
      <p:sp>
        <p:nvSpPr>
          <p:cNvPr id="226" name="Google Shape;226;p25"/>
          <p:cNvSpPr txBox="1"/>
          <p:nvPr/>
        </p:nvSpPr>
        <p:spPr>
          <a:xfrm>
            <a:off x="1713150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 b="1">
                <a:latin typeface="Lato"/>
                <a:ea typeface="Lato"/>
                <a:cs typeface="Lato"/>
                <a:sym typeface="Lato"/>
              </a:rPr>
              <a:t>Jenkins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1881206" y="383760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Deployment Tool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4294967295"/>
          </p:nvPr>
        </p:nvSpPr>
        <p:spPr>
          <a:xfrm>
            <a:off x="1881206" y="406852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Pipeline….</a:t>
            </a:r>
            <a:endParaRPr sz="700"/>
          </a:p>
        </p:txBody>
      </p:sp>
      <p:sp>
        <p:nvSpPr>
          <p:cNvPr id="229" name="Google Shape;229;p25"/>
          <p:cNvSpPr txBox="1"/>
          <p:nvPr/>
        </p:nvSpPr>
        <p:spPr>
          <a:xfrm>
            <a:off x="2966497" y="3462425"/>
            <a:ext cx="1226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 b="1">
                <a:latin typeface="Lato"/>
                <a:ea typeface="Lato"/>
                <a:cs typeface="Lato"/>
                <a:sym typeface="Lato"/>
              </a:rPr>
              <a:t>Docker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3182846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Containerization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4294967295"/>
          </p:nvPr>
        </p:nvSpPr>
        <p:spPr>
          <a:xfrm>
            <a:off x="3182846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Containerization strategy…</a:t>
            </a:r>
            <a:endParaRPr sz="700"/>
          </a:p>
        </p:txBody>
      </p:sp>
      <p:sp>
        <p:nvSpPr>
          <p:cNvPr id="232" name="Google Shape;232;p25"/>
          <p:cNvSpPr txBox="1"/>
          <p:nvPr/>
        </p:nvSpPr>
        <p:spPr>
          <a:xfrm>
            <a:off x="4466638" y="2957350"/>
            <a:ext cx="11010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 b="1">
                <a:latin typeface="Lato"/>
                <a:ea typeface="Lato"/>
                <a:cs typeface="Lato"/>
                <a:sym typeface="Lato"/>
              </a:rPr>
              <a:t>Terraform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4731490" y="383760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Infrastructure as Code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4294967295"/>
          </p:nvPr>
        </p:nvSpPr>
        <p:spPr>
          <a:xfrm>
            <a:off x="4731490" y="406852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Build…</a:t>
            </a:r>
            <a:endParaRPr sz="700"/>
          </a:p>
        </p:txBody>
      </p:sp>
      <p:sp>
        <p:nvSpPr>
          <p:cNvPr id="235" name="Google Shape;235;p25"/>
          <p:cNvSpPr txBox="1"/>
          <p:nvPr/>
        </p:nvSpPr>
        <p:spPr>
          <a:xfrm>
            <a:off x="5827957" y="3462425"/>
            <a:ext cx="1226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 b="1">
                <a:latin typeface="Lato"/>
                <a:ea typeface="Lato"/>
                <a:cs typeface="Lato"/>
                <a:sym typeface="Lato"/>
              </a:rPr>
              <a:t>AWS</a:t>
            </a:r>
            <a:endParaRPr sz="1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6088399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Production Environment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body" idx="4294967295"/>
          </p:nvPr>
        </p:nvSpPr>
        <p:spPr>
          <a:xfrm>
            <a:off x="6088399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/>
              <a:t>Load balancers, auto scale groups.</a:t>
            </a:r>
            <a:endParaRPr sz="700"/>
          </a:p>
        </p:txBody>
      </p:sp>
      <p:pic>
        <p:nvPicPr>
          <p:cNvPr id="238" name="Google Shape;238;p25" descr="shutterstock_429987889_edited.jpg"/>
          <p:cNvPicPr preferRelativeResize="0"/>
          <p:nvPr/>
        </p:nvPicPr>
        <p:blipFill rotWithShape="1">
          <a:blip r:embed="rId3">
            <a:alphaModFix/>
          </a:blip>
          <a:srcRect t="91660" b="6621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25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240" name="Google Shape;240;p2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1" name="Google Shape;241;p2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5"/>
          <p:cNvGrpSpPr/>
          <p:nvPr/>
        </p:nvGrpSpPr>
        <p:grpSpPr>
          <a:xfrm rot="10800000">
            <a:off x="1946675" y="3339567"/>
            <a:ext cx="92400" cy="411825"/>
            <a:chOff x="2070100" y="2563700"/>
            <a:chExt cx="92400" cy="411825"/>
          </a:xfrm>
        </p:grpSpPr>
        <p:cxnSp>
          <p:nvCxnSpPr>
            <p:cNvPr id="243" name="Google Shape;243;p2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4" name="Google Shape;244;p2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25"/>
          <p:cNvGrpSpPr/>
          <p:nvPr/>
        </p:nvGrpSpPr>
        <p:grpSpPr>
          <a:xfrm>
            <a:off x="3248113" y="3060165"/>
            <a:ext cx="92400" cy="411825"/>
            <a:chOff x="845575" y="2563700"/>
            <a:chExt cx="92400" cy="411825"/>
          </a:xfrm>
        </p:grpSpPr>
        <p:cxnSp>
          <p:nvCxnSpPr>
            <p:cNvPr id="246" name="Google Shape;246;p2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7" name="Google Shape;247;p2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5"/>
          <p:cNvGrpSpPr/>
          <p:nvPr/>
        </p:nvGrpSpPr>
        <p:grpSpPr>
          <a:xfrm rot="10800000">
            <a:off x="4793338" y="3339567"/>
            <a:ext cx="92400" cy="411825"/>
            <a:chOff x="2070100" y="2563700"/>
            <a:chExt cx="92400" cy="411825"/>
          </a:xfrm>
        </p:grpSpPr>
        <p:cxnSp>
          <p:nvCxnSpPr>
            <p:cNvPr id="249" name="Google Shape;249;p2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0" name="Google Shape;250;p2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5"/>
          <p:cNvGrpSpPr/>
          <p:nvPr/>
        </p:nvGrpSpPr>
        <p:grpSpPr>
          <a:xfrm>
            <a:off x="6151575" y="3060165"/>
            <a:ext cx="92400" cy="411825"/>
            <a:chOff x="845575" y="2563700"/>
            <a:chExt cx="92400" cy="411825"/>
          </a:xfrm>
        </p:grpSpPr>
        <p:cxnSp>
          <p:nvCxnSpPr>
            <p:cNvPr id="252" name="Google Shape;252;p2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" name="Google Shape;253;p2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5"/>
          <p:cNvSpPr txBox="1"/>
          <p:nvPr/>
        </p:nvSpPr>
        <p:spPr>
          <a:xfrm>
            <a:off x="7219825" y="2957350"/>
            <a:ext cx="1610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Cloudwatch</a:t>
            </a:r>
            <a:endParaRPr sz="15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7412362" y="3837600"/>
            <a:ext cx="1610100" cy="2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990"/>
              <a:buNone/>
            </a:pPr>
            <a:r>
              <a:rPr lang="en-GB" sz="820">
                <a:solidFill>
                  <a:srgbClr val="000000"/>
                </a:solidFill>
              </a:rPr>
              <a:t>Alerting and Monitoring</a:t>
            </a:r>
            <a:endParaRPr sz="820">
              <a:solidFill>
                <a:srgbClr val="000000"/>
              </a:solidFill>
            </a:endParaRPr>
          </a:p>
        </p:txBody>
      </p:sp>
      <p:sp>
        <p:nvSpPr>
          <p:cNvPr id="256" name="Google Shape;256;p25"/>
          <p:cNvSpPr txBox="1">
            <a:spLocks noGrp="1"/>
          </p:cNvSpPr>
          <p:nvPr>
            <p:ph type="body" idx="4294967295"/>
          </p:nvPr>
        </p:nvSpPr>
        <p:spPr>
          <a:xfrm>
            <a:off x="7412362" y="4068525"/>
            <a:ext cx="16101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700" dirty="0"/>
              <a:t>Notifications</a:t>
            </a:r>
            <a:endParaRPr sz="700" dirty="0"/>
          </a:p>
        </p:txBody>
      </p:sp>
      <p:grpSp>
        <p:nvGrpSpPr>
          <p:cNvPr id="257" name="Google Shape;257;p25"/>
          <p:cNvGrpSpPr/>
          <p:nvPr/>
        </p:nvGrpSpPr>
        <p:grpSpPr>
          <a:xfrm rot="10800000">
            <a:off x="7457230" y="3339567"/>
            <a:ext cx="67175" cy="411825"/>
            <a:chOff x="2070100" y="2563700"/>
            <a:chExt cx="92400" cy="411825"/>
          </a:xfrm>
        </p:grpSpPr>
        <p:cxnSp>
          <p:nvCxnSpPr>
            <p:cNvPr id="258" name="Google Shape;258;p2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" name="Google Shape;259;p2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64B15D-B630-C9CE-1E49-5C4E3EB68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50" y="1364106"/>
            <a:ext cx="6747855" cy="31864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uxe">
    <a:dk1>
      <a:srgbClr val="000000"/>
    </a:dk1>
    <a:lt1>
      <a:srgbClr val="FFFFFF"/>
    </a:lt1>
    <a:dk2>
      <a:srgbClr val="B7B7B7"/>
    </a:dk2>
    <a:lt2>
      <a:srgbClr val="CCA677"/>
    </a:lt2>
    <a:accent1>
      <a:srgbClr val="5D4037"/>
    </a:accent1>
    <a:accent2>
      <a:srgbClr val="455A64"/>
    </a:accent2>
    <a:accent3>
      <a:srgbClr val="57BB8A"/>
    </a:accent3>
    <a:accent4>
      <a:srgbClr val="78909C"/>
    </a:accent4>
    <a:accent5>
      <a:srgbClr val="607D8B"/>
    </a:accent5>
    <a:accent6>
      <a:srgbClr val="DCE755"/>
    </a:accent6>
    <a:hlink>
      <a:srgbClr val="607D8B"/>
    </a:hlink>
    <a:folHlink>
      <a:srgbClr val="607D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1423</TotalTime>
  <Words>283</Words>
  <Application>Microsoft Office PowerPoint</Application>
  <PresentationFormat>On-screen Show (16:9)</PresentationFormat>
  <Paragraphs>107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Open Sans</vt:lpstr>
      <vt:lpstr>Raleway</vt:lpstr>
      <vt:lpstr>Lato</vt:lpstr>
      <vt:lpstr>Arial</vt:lpstr>
      <vt:lpstr>Economica</vt:lpstr>
      <vt:lpstr>Luxe</vt:lpstr>
      <vt:lpstr>KodeSPACE</vt:lpstr>
      <vt:lpstr>ToC</vt:lpstr>
      <vt:lpstr>Our Team</vt:lpstr>
      <vt:lpstr>Our Objective</vt:lpstr>
      <vt:lpstr>Our Goal</vt:lpstr>
      <vt:lpstr>Menu of Solutions</vt:lpstr>
      <vt:lpstr>Our Audience</vt:lpstr>
      <vt:lpstr>System Architecture</vt:lpstr>
      <vt:lpstr>Our Process</vt:lpstr>
      <vt:lpstr>Github - Project</vt:lpstr>
      <vt:lpstr>Github - Repository</vt:lpstr>
      <vt:lpstr>Jenkins</vt:lpstr>
      <vt:lpstr>Docker</vt:lpstr>
      <vt:lpstr>Terraform</vt:lpstr>
      <vt:lpstr>ECS</vt:lpstr>
      <vt:lpstr>Cloudwatch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Future Vision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KodeSPACE</dc:title>
  <dc:creator>Ksmith</dc:creator>
  <cp:lastModifiedBy>Kerri Smith</cp:lastModifiedBy>
  <cp:revision>2</cp:revision>
  <dcterms:modified xsi:type="dcterms:W3CDTF">2022-12-16T23:57:44Z</dcterms:modified>
</cp:coreProperties>
</file>